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34" autoAdjust="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3E17-9EFE-4E6E-B6B7-3C9190F7FD27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C2E51-604B-44A0-A221-7E80CFA799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3E17-9EFE-4E6E-B6B7-3C9190F7FD27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C2E51-604B-44A0-A221-7E80CFA799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3E17-9EFE-4E6E-B6B7-3C9190F7FD27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C2E51-604B-44A0-A221-7E80CFA799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3E17-9EFE-4E6E-B6B7-3C9190F7FD27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C2E51-604B-44A0-A221-7E80CFA799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3E17-9EFE-4E6E-B6B7-3C9190F7FD27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C2E51-604B-44A0-A221-7E80CFA799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3E17-9EFE-4E6E-B6B7-3C9190F7FD27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C2E51-604B-44A0-A221-7E80CFA799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3E17-9EFE-4E6E-B6B7-3C9190F7FD27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C2E51-604B-44A0-A221-7E80CFA799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3E17-9EFE-4E6E-B6B7-3C9190F7FD27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C2E51-604B-44A0-A221-7E80CFA799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3E17-9EFE-4E6E-B6B7-3C9190F7FD27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C2E51-604B-44A0-A221-7E80CFA799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3E17-9EFE-4E6E-B6B7-3C9190F7FD27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C2E51-604B-44A0-A221-7E80CFA799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3E17-9EFE-4E6E-B6B7-3C9190F7FD27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73C2E51-604B-44A0-A221-7E80CFA799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37D3E17-9EFE-4E6E-B6B7-3C9190F7FD27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73C2E51-604B-44A0-A221-7E80CFA7998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2060848"/>
            <a:ext cx="7851648" cy="265403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Порядок подачи абонентами декларации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610244"/>
          </a:xfrm>
        </p:spPr>
        <p:txBody>
          <a:bodyPr>
            <a:noAutofit/>
          </a:bodyPr>
          <a:lstStyle/>
          <a:p>
            <a:pPr marL="0" indent="45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Порядок подачи абонентами декларации определен разделом VIII Постановления Правительства РФ от 29.07.2013 № 644 «Об утверждении Правил холодного водоснабжения и водоотведения и о внесении изменений в некоторые акты Правительства Российской Федерации» (далее – Правила № 644).</a:t>
            </a:r>
          </a:p>
          <a:p>
            <a:pPr marL="0" indent="45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Декларация характеризует состав и свойства сточных вод, которые абонент отводит в централизованную систему водоотведения (далее – ЦСВ) и параметры которых обязуется соблюдать в течение срока ее действия. Декларация подается абонентами в целях обеспечения контроля состава и свойств сточных вод.</a:t>
            </a:r>
          </a:p>
          <a:p>
            <a:pPr marL="0" indent="45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Кто обязан подавать декларацию?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Абоненты, объем сбрасываемых сточных вод у которых в среднем составляет 30 м</a:t>
            </a:r>
            <a:r>
              <a:rPr lang="ru-RU" sz="14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сут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и более по всем канализационным выпускам с одного объекта. Среднесуточный объем сточных вод определяется за период с 1 июля предшествующего календарного года по 30 июня текущего календарного года. Иные абоненты вправе подать декларацию в организацию водопроводно-канализационного хозяйства (далее – Организация ВКХ).</a:t>
            </a:r>
          </a:p>
          <a:p>
            <a:pPr marL="0" indent="45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Кто освобожден от подачи декларации?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0000"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абоненты, имеющие самостоятельные выпуски в ЦСВ, при этом среднесуточный объем отводимых (принимаемых) сточных вод составляет менее 30 м</a:t>
            </a:r>
            <a:r>
              <a:rPr lang="ru-RU" sz="14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в сутки суммарно по всем выпускам;</a:t>
            </a:r>
          </a:p>
          <a:p>
            <a:pPr marL="0" indent="450000"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абоненты, являющиеся товариществами собственников жилья, жилищно-строительными, жилищными и иными специализированными потребительскими кооперативами, управляющими организациями, осуществляющими деятельность по управлению многоквартирными домами, собственниками и (или) пользователями жилых помещений в многоквартирных домах или жилых домов;</a:t>
            </a:r>
          </a:p>
          <a:p>
            <a:pPr marL="0" indent="450000"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абоненты, для отбора сбрасываемых с которых сточных вод отсутствует контрольный канализационный колодец, а также иной канализационный колодец, в котором отбор проб сточных вод может быть осуществлен от сточных вод иных абонентов.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>
            <a:normAutofit/>
          </a:bodyPr>
          <a:lstStyle/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Сроки подачи и рассмотрения декларации.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Декларация на очередной год подается в Организацию ВКХ до 1 ноября предшествующего года. 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Например,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срок подачи декларации на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2022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год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до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01.11.2021.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Срок действия декларации: определяется по заявке абонента, не может быть менее одного года.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Договором водоотведения определены сроки подачи новыми абонентами первичной декларации, а именно – не позднее 6 месяцев со дня заключения абонентом с Организацией ВКХ договора водоотведения или единого договора холодного водоснабжения и водоотведения. 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Например,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дата заключения договора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водоотведения 31.03.2021, срок подачи декларации на 2021 год – не позднее 30.09.2021.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Организация ВКХ рассматривает поданную абонентом декларацию в течение 15 рабочих дней с даты ее получения и в письменном виде сообщает абоненту о принятии декларации для осуществления контроля либо возвращает абоненту декларацию с указанием причин отказа в ее принятии.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Подача корректирующей декларации.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После подачи декларации абонент вправе ежемесячно вносить в нее изменения.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Измененная декларация действует с 1-го числа месяца, следующего за месяцем, в котором такая декларация была принята для осуществления контроля Организацией ВКХ.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Пример: корректирующая декларация подана абонентом в Организацию ВКХ 31.08.2021. Декларация принята Организацией ВКХ для обеспечения контроля 18.09.2021, соответственно срок действия корректирующей декларации устанавливается с 01.10.2021.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668112"/>
          </a:xfrm>
        </p:spPr>
        <p:txBody>
          <a:bodyPr>
            <a:normAutofit fontScale="32500" lnSpcReduction="20000"/>
          </a:bodyPr>
          <a:lstStyle/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300" b="1" i="1" dirty="0" smtClean="0">
                <a:latin typeface="Times New Roman" pitchFamily="18" charset="0"/>
                <a:cs typeface="Times New Roman" pitchFamily="18" charset="0"/>
              </a:rPr>
              <a:t>Что содержит декларация?</a:t>
            </a:r>
            <a:endParaRPr lang="ru-RU" sz="43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 сведения об абоненте (полное и сокращенное наименование абонента, реквизиты договора, на основании которого осуществляется водоотведение, сведения об объектах абонента);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 фактические концентрации загрязняющих веществ в сточных водах и фактические показатели свойств сточных вод, отводимых (планируемых к отведению) абонентом в ЦСВ;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 схему внутриплощадочных канализационных сетей с указанием колодцев присоединения в ЦСВ и контрольных канализационных колодцев;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 иные сведения, указанные в форме декларации.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 Форма декларации регламентирована Приложением 1(1) Правил №644.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Font typeface="Wingdings 2"/>
              <a:buNone/>
            </a:pPr>
            <a:r>
              <a:rPr lang="ru-RU" sz="4300" b="1" i="1" dirty="0" smtClean="0">
                <a:latin typeface="Times New Roman" pitchFamily="18" charset="0"/>
                <a:cs typeface="Times New Roman" pitchFamily="18" charset="0"/>
              </a:rPr>
              <a:t>Пакет документов, подаваемый с декларацией: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декларация в двух экземплярах;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сопроводительное письмо;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копии  протоколов  аналитических  измерений  проб  сточных  вод,  выполненных аккредитованной лабораторией по поручению абонента;  схема внутриплощадочных канализационных сетей объекта абонента с указанием колодцев присоединения к ЦСВ и канализационных колодцев, предназначенных  для контроля состава и свойств сточных вод, заверенная печатью абонента (при наличии) и подписью его представителя;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 копия доверенности лица, уполномоченного на подписание декларации по доверенности (при необходимости).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Font typeface="Wingdings 2"/>
              <a:buNone/>
            </a:pPr>
            <a:r>
              <a:rPr lang="ru-RU" sz="4300" b="1" i="1" dirty="0" smtClean="0">
                <a:latin typeface="Times New Roman" pitchFamily="18" charset="0"/>
                <a:cs typeface="Times New Roman" pitchFamily="18" charset="0"/>
              </a:rPr>
              <a:t> Как можно подать декларацию?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Font typeface="Wingdings 2"/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Декларацию можно подать несколькими способами: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Лично в адрес предприятия.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Отправить почтой по адресу 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предприятия</a:t>
            </a:r>
            <a:r>
              <a:rPr lang="ru-RU" sz="4300" smtClean="0">
                <a:latin typeface="Times New Roman" pitchFamily="18" charset="0"/>
                <a:cs typeface="Times New Roman" pitchFamily="18" charset="0"/>
              </a:rPr>
              <a:t>: 173003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,  г. Великий Новгород, ул. Германа,  д. 33.</a:t>
            </a:r>
          </a:p>
          <a:p>
            <a:pPr indent="450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indent="450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472518" cy="6048672"/>
          </a:xfrm>
        </p:spPr>
        <p:txBody>
          <a:bodyPr>
            <a:noAutofit/>
          </a:bodyPr>
          <a:lstStyle/>
          <a:p>
            <a:pPr indent="450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Декларируемые загрязняющие вещества и показатели.</a:t>
            </a:r>
          </a:p>
          <a:p>
            <a:pPr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Загрязняющие вещества и показатели общих свойств сточных вод, для выявления которых выполняются определения состава и свойств сточных вод и по которым в декларации указываются фактические концентрации загрязняющих веществ и показатели свойств сточных вод, определяются:</a:t>
            </a:r>
          </a:p>
          <a:p>
            <a:pPr indent="450000" algn="just">
              <a:lnSpc>
                <a:spcPct val="120000"/>
              </a:lnSpc>
              <a:spcBef>
                <a:spcPts val="0"/>
              </a:spcBef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приложением 5 Правил №644 (для общесплавной и бытовой централизованных систем водоотведения – 30 показателей, для ливневой – 9);</a:t>
            </a:r>
          </a:p>
          <a:p>
            <a:pPr indent="450000" algn="just">
              <a:lnSpc>
                <a:spcPct val="120000"/>
              </a:lnSpc>
              <a:spcBef>
                <a:spcPts val="0"/>
              </a:spcBef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нормативами состава сточных вод (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Постановление Администрации Великого Новгорода от 18.08.2021г.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N 4418 "Об утверждении Нормативов состава сточных вод, отводимых в централизованную систему водоотведения производственных и хозяйственно-бытовых сточных вод Великого Новгорода"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Декларация может предусматривать сбросы загрязняющих веществ с превышением максимальных допустимых значений показателей и концентраций, нормативов состава сточных вод, но не может предусматривать сброс веществ, материалов и отходов и (или) сточных вод, запрещенных к сбросу.</a:t>
            </a:r>
          </a:p>
          <a:p>
            <a:pPr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 наличии нескольких канализационных выпусков в ЦСВ в декларации указываются состав и свойства сточных вод по каждому из таких выпусков.</a:t>
            </a:r>
          </a:p>
          <a:p>
            <a:pPr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Значения фактических концентраций и фактических свойств сточных вод в составе декларации определяются абонентом путем оценки результатов анализов состава и свойств проб сточных вод по каждому канализационному выпуску абонента, выполненных по поручению абонента аккредитованной лабораторией. Значения определяются в интервале от минимального до максимального значения, при этом в обязательном порядке:</a:t>
            </a:r>
          </a:p>
          <a:p>
            <a:pPr indent="450000" algn="just">
              <a:lnSpc>
                <a:spcPct val="120000"/>
              </a:lnSpc>
              <a:spcBef>
                <a:spcPts val="0"/>
              </a:spcBef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учитываются результаты, полученные за 2 предшествующих года в ходе осуществления контроля состава и свойств сточных вод Организацией ВКХ. Фактические концентрации и фактические свойства сточных вод не должны быть ниже минимального значения, определенного по результатам контроля, проводимого Организацией ВКХ;</a:t>
            </a:r>
          </a:p>
          <a:p>
            <a:pPr algn="just"/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38806"/>
          </a:xfrm>
        </p:spPr>
        <p:txBody>
          <a:bodyPr>
            <a:normAutofit/>
          </a:bodyPr>
          <a:lstStyle/>
          <a:p>
            <a:pPr indent="450000" algn="just">
              <a:lnSpc>
                <a:spcPct val="120000"/>
              </a:lnSpc>
              <a:spcBef>
                <a:spcPts val="0"/>
              </a:spcBef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исключаются значения запрещенного сброса;</a:t>
            </a:r>
          </a:p>
          <a:p>
            <a:pPr indent="450000" algn="just">
              <a:lnSpc>
                <a:spcPct val="120000"/>
              </a:lnSpc>
              <a:spcBef>
                <a:spcPts val="0"/>
              </a:spcBef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не подлежат указанию нулевые значения фактических концентраций или фактических свойств сточных вод, не допускается указание значений фактических концентраций и фактических свойств сточных вод путем указания интервала таких значений, а также указание таких значений с точностью, превышающей 6 знаков после запятой;</a:t>
            </a:r>
          </a:p>
          <a:p>
            <a:pPr indent="450000" algn="just">
              <a:lnSpc>
                <a:spcPct val="120000"/>
              </a:lnSpc>
              <a:spcBef>
                <a:spcPts val="0"/>
              </a:spcBef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 случае, если абонентом в декларации указаны фактические концентрации или фактические показатели с грубым превышением максимально допустимых значений показателей и концентраций, то такой абонент обязан утвердить план по соблюдению требований к составу и свойствам сточных вод по согласованию с Организацией ВКХ.</a:t>
            </a:r>
          </a:p>
          <a:p>
            <a:pPr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Пример: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Абонент осуществляет сброс сточных вод в хозяйственно - бытовую централизованную систему водоотведения. По результатам контроля абонента Организацией ВКХ за 2 предшествующих года минимальная фактическая концентрация железа составила 4,5 мг/дм3. По результатам серии анализов аккредитованной лаборатории, выполненных по поручению абонента, фактическая концентрация железа находится в интервале от 3,5 до 15 мг/дм3. При таких условиях фактическая концентрация железа в декларации не может быть ниже 4,5 мг/дм3 и выше 15 мг/дм3. В случае указания в декларации железа в концентрации 15 мг/дм3, что является грубым превышением, абонент обязан утвердить план по соблюдению требований к составу и свойствам сточных вод и направить его на согласование в Организацию ВКХ.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>
            <a:normAutofit fontScale="25000" lnSpcReduction="20000"/>
          </a:bodyPr>
          <a:lstStyle/>
          <a:p>
            <a:pPr marL="0" lvl="1" indent="450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В каких случаях организация ВКХ в праве отказать абоненту в приеме декларации?</a:t>
            </a:r>
          </a:p>
          <a:p>
            <a:pPr marL="0" indent="450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 Основания для отказа организации ВКХ в принятии декларации: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 отсутствие сведений или документов, указанных в форме декларации;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 несоответствие сведений, указанных в пунктах 1-5 формы декларации, примечаниях и приложениях к ней, действительности;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 указание в декларации нулевых значений фактических концентраций или фактических свойств сточных вод либо значений фактических концентраций или фактических свойств сточных вод ниже минимального значения, определенного по результатам, полученным за предшествующие 2 года в ходе осуществления контроля состава и свойств сточных вод, проводимого организацией  ВКХ;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 указание фактических значений не для всех загрязняющих веществ или показателей общих свойств сточных вод;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подача абонентом декларации позднее 1 ноября года, предшествующего году, на который подается декларация (за исключением случаев создания юридического лица или индивидуального предпринимателя позднее указанной даты, а также заключения договора водоотведения или единого договора холодного водоснабжения и водоотведения, единого договора холодного водоснабжения и водоотведения позднее указанной даты);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 подача абонентом декларации в отношении объектов, для отбора сбрасываемых с которых сточных вод отсутствует контрольный канализационный колодец, а также иной канализационный колодец, в котором отбор проб сточных вод абонента может быть осуществлен отдельно от сточных вод иных абонентов.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В случае, если абонентом в декларации указаны фактические концентрации или фактические показатели с грубым превышением максимально допустимых значений показателей и концентраций, то такой абонент обязан утвердить план по соблюдению требований к составу и свойствам сточных вод по согласованию с Организацией ВКХ. 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i="1" dirty="0" smtClean="0">
                <a:latin typeface="Times New Roman" pitchFamily="18" charset="0"/>
                <a:cs typeface="Times New Roman" pitchFamily="18" charset="0"/>
              </a:rPr>
              <a:t>Вернемся к предыдущему примеру. В случае указания абонентом в декларации фактической концентрации железа 3,5 мг/дм3, либо отсутствия данного показателя в перечне загрязняющих веществ или фактической концентрации по нему в декларации, является основанием для отказа в принятии декларации Организацией ВКХ.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i="1" dirty="0" smtClean="0">
                <a:latin typeface="Times New Roman" pitchFamily="18" charset="0"/>
                <a:cs typeface="Times New Roman" pitchFamily="18" charset="0"/>
              </a:rPr>
              <a:t> Еще один пример. В соответствии с договором водоотведения или единого договора холодного водоснабжения и водоотведения абонентом осуществляется сброс сточных вод в ЦСВ по 3-м канализационным выпускам, при этом в представленной в Организацию ВКХ декларации состав и свойства сточных вод указаны только по 2-м выпускам. В соответствии с требованиями Правил №644 состав и свойства сточных вод должны быть указаны абонентом в декларации по каждому канализационному выпуску в ЦСВ, указание состава и свойств сточных вод не для всех выпусков является основанием для отказа в принятии декларации.</a:t>
            </a:r>
          </a:p>
          <a:p>
            <a:pPr indent="450000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>
            <a:noAutofit/>
          </a:bodyPr>
          <a:lstStyle/>
          <a:p>
            <a:pPr marL="0" lvl="3" indent="450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В каких случаях декларация прекращает свое действие?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Выявление в ходе осуществления контроля состава и свойств сточных вод Организацией ВКХ превышения нормативов состава сточных вод или максимальных допустимых значений показателей и концентраций по веществам, не указанным абонентами в декларации.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2. Выявление 2 раза в течение календарного года в ходе осуществления контроля состава и свойств сточных вод, проводимого Организацией ВКХ, фактической концентрации загрязняющего вещества или фактического показателя свойств сточных вод абонента по одному и тому же показателю, превышающих в 2 раза и более значение соответственно фактической концентрации загрязняющего вещества или фактического показателя свойств сточных вод абонента, заявленное абонентом в декларации;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этом случае информация о необходимости корректировки декларации дополнительно направляется абонентам в уведомлениях о результатах отбора проб сточных вод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3. Принятие нормативного правового акта об установлении либо корректировки (в части перечня загрязняющих веществ) нормативов состава сточных вод.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Срок внесения изменений абонентом в декларацию по пп.1-2 – 3 месяца со дня уведомления Организацией ВКХ, по п.3 – 3 месяца с даты опубликования нормативного правого акта. Если изменения в декларацию не были внесены в установленные сроки, ее действие прекращается.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4. Подача абонентом в отношении соответствующих объектов новой декларации (в этом случае декларация прекращает действие с 1-го числа месяца, следующего за месяцем, в котором новая декларация была принята для осуществления контроля Организацией ВКХ).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>
            <a:normAutofit/>
          </a:bodyPr>
          <a:lstStyle/>
          <a:p>
            <a:pPr marL="0" indent="450000">
              <a:spcBef>
                <a:spcPts val="0"/>
              </a:spcBef>
              <a:buNone/>
            </a:pP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Если абонент не подал декларацию в организацию ВКХ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0000"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lvl="0" indent="450000" algn="just"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случае отсутствия у абонентов,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обязанных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подавать декларацию, поданной в установленном порядке декларации, действующей на дату отбора проб сточных вод, к плате таких абонентов за негативное воздействие на работу ЦСВ дополнительно применяется повышающий коэффициент 2.</a:t>
            </a:r>
          </a:p>
          <a:p>
            <a:pPr marL="0" indent="450000" algn="just"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Необходимо помнить, что абонентам с объемом водоотведения менее 30 м</a:t>
            </a:r>
            <a:r>
              <a:rPr lang="ru-RU" sz="14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сут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Правилами №644 предусмотрен упрощенный порядок начисления платы:</a:t>
            </a:r>
          </a:p>
          <a:p>
            <a:pPr marL="0" indent="450000" algn="just">
              <a:spcBef>
                <a:spcPts val="0"/>
              </a:spcBef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за негативное воздействие на работу ЦСВ в размере 0,5 тарифа за услуги канализации всем категориям абонентов или 2,5 тарифа за услуги канализации для объектов абонентов при сбросе поверхностных сточных вод с территории строительных площадок;</a:t>
            </a:r>
          </a:p>
          <a:p>
            <a:pPr marL="0" indent="450000" algn="just">
              <a:spcBef>
                <a:spcPts val="0"/>
              </a:spcBef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за сброс загрязняющих веществ в составе сточных вод сверх установленных нормативов состава сточных вод абонентам в размере 2-х тарифов за услуги канализации (категориям абонентов, определенных п.167 Правил №644).</a:t>
            </a:r>
          </a:p>
          <a:p>
            <a:pPr marL="0" indent="450000" algn="just"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При наличии декларации плата за негативное воздействие и сброс сточных вод сверх установленных нормативов состава сточных вод всем абонентам начисляется на основании декларации с учетом результатов отборов проб Организации ВКХ (при их наличии).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393380</TotalTime>
  <Words>202</Words>
  <Application>Microsoft Office PowerPoint</Application>
  <PresentationFormat>Экран (4:3)</PresentationFormat>
  <Paragraphs>74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Calibri</vt:lpstr>
      <vt:lpstr>Constantia</vt:lpstr>
      <vt:lpstr>Times New Roman</vt:lpstr>
      <vt:lpstr>Wingdings 2</vt:lpstr>
      <vt:lpstr>Поток</vt:lpstr>
      <vt:lpstr>Порядок подачи абонентами декларации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подачи абонентами декларации </dc:title>
  <dc:creator>AFedorova</dc:creator>
  <cp:lastModifiedBy>Федорова Анастасия Владимировна</cp:lastModifiedBy>
  <cp:revision>33</cp:revision>
  <dcterms:created xsi:type="dcterms:W3CDTF">2021-03-04T07:26:47Z</dcterms:created>
  <dcterms:modified xsi:type="dcterms:W3CDTF">2025-09-10T05:24:59Z</dcterms:modified>
</cp:coreProperties>
</file>